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66" r:id="rId3"/>
    <p:sldId id="258" r:id="rId4"/>
    <p:sldId id="259" r:id="rId5"/>
    <p:sldId id="260" r:id="rId6"/>
    <p:sldId id="262" r:id="rId7"/>
    <p:sldId id="263" r:id="rId8"/>
    <p:sldId id="261"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DDBD7B2C-2F85-430C-A6AF-A178FD964304}" type="datetimeFigureOut">
              <a:rPr lang="en-US" smtClean="0"/>
              <a:pPr/>
              <a:t>10/28/2011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BC94EB6D-70E3-43AD-9C39-ECF6D2F76BE7}"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DBD7B2C-2F85-430C-A6AF-A178FD964304}" type="datetimeFigureOut">
              <a:rPr lang="en-US" smtClean="0"/>
              <a:pPr/>
              <a:t>10/28/2011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94EB6D-70E3-43AD-9C39-ECF6D2F76BE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DBD7B2C-2F85-430C-A6AF-A178FD964304}" type="datetimeFigureOut">
              <a:rPr lang="en-US" smtClean="0"/>
              <a:pPr/>
              <a:t>10/28/2011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94EB6D-70E3-43AD-9C39-ECF6D2F76BE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DDBD7B2C-2F85-430C-A6AF-A178FD964304}" type="datetimeFigureOut">
              <a:rPr lang="en-US" smtClean="0"/>
              <a:pPr/>
              <a:t>10/28/2011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94EB6D-70E3-43AD-9C39-ECF6D2F76BE7}"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DBD7B2C-2F85-430C-A6AF-A178FD964304}" type="datetimeFigureOut">
              <a:rPr lang="en-US" smtClean="0"/>
              <a:pPr/>
              <a:t>10/28/2011</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BC94EB6D-70E3-43AD-9C39-ECF6D2F76BE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DBD7B2C-2F85-430C-A6AF-A178FD964304}" type="datetimeFigureOut">
              <a:rPr lang="en-US" smtClean="0"/>
              <a:pPr/>
              <a:t>10/28/2011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94EB6D-70E3-43AD-9C39-ECF6D2F76BE7}"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DDBD7B2C-2F85-430C-A6AF-A178FD964304}" type="datetimeFigureOut">
              <a:rPr lang="en-US" smtClean="0"/>
              <a:pPr/>
              <a:t>10/28/2011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94EB6D-70E3-43AD-9C39-ECF6D2F76BE7}"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DBD7B2C-2F85-430C-A6AF-A178FD964304}" type="datetimeFigureOut">
              <a:rPr lang="en-US" smtClean="0"/>
              <a:pPr/>
              <a:t>10/28/2011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94EB6D-70E3-43AD-9C39-ECF6D2F76BE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BD7B2C-2F85-430C-A6AF-A178FD964304}" type="datetimeFigureOut">
              <a:rPr lang="en-US" smtClean="0"/>
              <a:pPr/>
              <a:t>10/28/2011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C94EB6D-70E3-43AD-9C39-ECF6D2F76BE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DBD7B2C-2F85-430C-A6AF-A178FD964304}" type="datetimeFigureOut">
              <a:rPr lang="en-US" smtClean="0"/>
              <a:pPr/>
              <a:t>10/28/2011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94EB6D-70E3-43AD-9C39-ECF6D2F76BE7}"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DBD7B2C-2F85-430C-A6AF-A178FD964304}" type="datetimeFigureOut">
              <a:rPr lang="en-US" smtClean="0"/>
              <a:pPr/>
              <a:t>10/28/2011</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BC94EB6D-70E3-43AD-9C39-ECF6D2F76BE7}"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DDBD7B2C-2F85-430C-A6AF-A178FD964304}" type="datetimeFigureOut">
              <a:rPr lang="en-US" smtClean="0"/>
              <a:pPr/>
              <a:t>10/28/2011</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BC94EB6D-70E3-43AD-9C39-ECF6D2F76BE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October 31, 2011</a:t>
            </a:r>
            <a:endParaRPr lang="en-US" dirty="0"/>
          </a:p>
        </p:txBody>
      </p:sp>
      <p:sp>
        <p:nvSpPr>
          <p:cNvPr id="2" name="Title 1"/>
          <p:cNvSpPr>
            <a:spLocks noGrp="1"/>
          </p:cNvSpPr>
          <p:nvPr>
            <p:ph type="ctrTitle"/>
          </p:nvPr>
        </p:nvSpPr>
        <p:spPr/>
        <p:txBody>
          <a:bodyPr/>
          <a:lstStyle/>
          <a:p>
            <a:r>
              <a:rPr lang="en-US" dirty="0" err="1" smtClean="0"/>
              <a:t>Coteaching</a:t>
            </a:r>
            <a:r>
              <a:rPr lang="en-US" dirty="0" smtClean="0"/>
              <a:t> Cohort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sz="quarter" idx="1"/>
          </p:nvPr>
        </p:nvSpPr>
        <p:spPr/>
        <p:txBody>
          <a:bodyPr/>
          <a:lstStyle/>
          <a:p>
            <a:r>
              <a:rPr lang="en-US" dirty="0" smtClean="0"/>
              <a:t>R</a:t>
            </a:r>
            <a:r>
              <a:rPr lang="en-US" dirty="0" smtClean="0"/>
              <a:t>eferral process for special education</a:t>
            </a:r>
          </a:p>
          <a:p>
            <a:r>
              <a:rPr lang="en-US" dirty="0" smtClean="0"/>
              <a:t>Understand disability categories</a:t>
            </a:r>
          </a:p>
          <a:p>
            <a:r>
              <a:rPr lang="en-US" dirty="0" smtClean="0"/>
              <a:t>Intellectual functioning</a:t>
            </a:r>
          </a:p>
          <a:p>
            <a:r>
              <a:rPr lang="en-US" dirty="0" smtClean="0"/>
              <a:t>Range of functioning in the classroom</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Special Education Evaluation and Reevaluation Process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Disability Categories</a:t>
            </a:r>
            <a:endParaRPr lang="en-US" dirty="0"/>
          </a:p>
        </p:txBody>
      </p:sp>
      <p:sp>
        <p:nvSpPr>
          <p:cNvPr id="3" name="Content Placeholder 2"/>
          <p:cNvSpPr>
            <a:spLocks noGrp="1"/>
          </p:cNvSpPr>
          <p:nvPr>
            <p:ph sz="quarter" idx="1"/>
          </p:nvPr>
        </p:nvSpPr>
        <p:spPr>
          <a:xfrm>
            <a:off x="457200" y="1600200"/>
            <a:ext cx="4038600" cy="4876800"/>
          </a:xfrm>
        </p:spPr>
        <p:txBody>
          <a:bodyPr>
            <a:normAutofit/>
          </a:bodyPr>
          <a:lstStyle/>
          <a:p>
            <a:r>
              <a:rPr lang="en-US" dirty="0" smtClean="0"/>
              <a:t>Intellectual disability (Mental Retardation)</a:t>
            </a:r>
          </a:p>
          <a:p>
            <a:r>
              <a:rPr lang="en-US" dirty="0" smtClean="0"/>
              <a:t>Specific Learning Disability</a:t>
            </a:r>
          </a:p>
          <a:p>
            <a:r>
              <a:rPr lang="en-US" dirty="0" smtClean="0"/>
              <a:t>Autism</a:t>
            </a:r>
          </a:p>
          <a:p>
            <a:r>
              <a:rPr lang="en-US" dirty="0" smtClean="0"/>
              <a:t>Hearing Impairment</a:t>
            </a:r>
          </a:p>
          <a:p>
            <a:r>
              <a:rPr lang="en-US" dirty="0" smtClean="0"/>
              <a:t>Deaf/Blindness</a:t>
            </a:r>
          </a:p>
          <a:p>
            <a:pPr>
              <a:buNone/>
            </a:pPr>
            <a:endParaRPr lang="en-US" dirty="0"/>
          </a:p>
        </p:txBody>
      </p:sp>
      <p:sp>
        <p:nvSpPr>
          <p:cNvPr id="4" name="Content Placeholder 3"/>
          <p:cNvSpPr>
            <a:spLocks noGrp="1"/>
          </p:cNvSpPr>
          <p:nvPr>
            <p:ph sz="quarter" idx="2"/>
          </p:nvPr>
        </p:nvSpPr>
        <p:spPr/>
        <p:txBody>
          <a:bodyPr>
            <a:normAutofit/>
          </a:bodyPr>
          <a:lstStyle/>
          <a:p>
            <a:r>
              <a:rPr lang="en-US" dirty="0" smtClean="0"/>
              <a:t>Orthopedic Impairment</a:t>
            </a:r>
          </a:p>
          <a:p>
            <a:r>
              <a:rPr lang="en-US" dirty="0" smtClean="0"/>
              <a:t>Other Health Impaired</a:t>
            </a:r>
          </a:p>
          <a:p>
            <a:r>
              <a:rPr lang="en-US" dirty="0" smtClean="0"/>
              <a:t>Speech and Language Impaired</a:t>
            </a:r>
          </a:p>
          <a:p>
            <a:r>
              <a:rPr lang="en-US" dirty="0" smtClean="0"/>
              <a:t>Traumatic Brain Injury</a:t>
            </a:r>
          </a:p>
          <a:p>
            <a:r>
              <a:rPr lang="en-US" dirty="0" smtClean="0"/>
              <a:t>Visual </a:t>
            </a:r>
            <a:r>
              <a:rPr lang="en-US" dirty="0" smtClean="0"/>
              <a:t>Impairment</a:t>
            </a:r>
            <a:endParaRPr lang="en-US" dirty="0" smtClean="0"/>
          </a:p>
          <a:p>
            <a:r>
              <a:rPr lang="en-US" dirty="0" smtClean="0"/>
              <a:t>Emotional Disturbance</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Intellectual Functioning</a:t>
            </a:r>
            <a:endParaRPr lang="en-US" dirty="0"/>
          </a:p>
        </p:txBody>
      </p:sp>
      <p:sp>
        <p:nvSpPr>
          <p:cNvPr id="3" name="Content Placeholder 2"/>
          <p:cNvSpPr>
            <a:spLocks noGrp="1"/>
          </p:cNvSpPr>
          <p:nvPr>
            <p:ph sz="quarter" idx="1"/>
          </p:nvPr>
        </p:nvSpPr>
        <p:spPr/>
        <p:txBody>
          <a:bodyPr>
            <a:normAutofit/>
          </a:bodyPr>
          <a:lstStyle/>
          <a:p>
            <a:r>
              <a:rPr lang="en-US" sz="2800" dirty="0" err="1" smtClean="0"/>
              <a:t>Weschler</a:t>
            </a:r>
            <a:r>
              <a:rPr lang="en-US" sz="2800" dirty="0" smtClean="0"/>
              <a:t> Intelligence Scale for Children - Fourth Edition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Verbal Comprehension Index (VCI)</a:t>
            </a:r>
            <a:r>
              <a:rPr lang="en-US" dirty="0" smtClean="0"/>
              <a:t>:</a:t>
            </a:r>
            <a:endParaRPr lang="en-US" dirty="0"/>
          </a:p>
        </p:txBody>
      </p:sp>
      <p:sp>
        <p:nvSpPr>
          <p:cNvPr id="3" name="Content Placeholder 2"/>
          <p:cNvSpPr>
            <a:spLocks noGrp="1"/>
          </p:cNvSpPr>
          <p:nvPr>
            <p:ph sz="quarter" idx="1"/>
          </p:nvPr>
        </p:nvSpPr>
        <p:spPr/>
        <p:txBody>
          <a:bodyPr>
            <a:normAutofit/>
          </a:bodyPr>
          <a:lstStyle/>
          <a:p>
            <a:r>
              <a:rPr lang="en-US" b="1" dirty="0" smtClean="0"/>
              <a:t>Requires </a:t>
            </a:r>
            <a:r>
              <a:rPr lang="en-US" b="1" dirty="0"/>
              <a:t>verbal conceptualization, stored knowledge access and oral expression.  Orally presented questions that assess common-sense reasoning, reasoning out or retrieving word associations, and the ability to describe the nature or meaning of words.  Knowledge acquired from one's environment.  Verbal expression required (length of response varies).  One of the best predictors of overall intelligence.</a:t>
            </a:r>
            <a:r>
              <a:rPr lang="en-US" dirty="0" smtClean="0"/>
              <a:t>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Perceptual Reasoning Index (PRI):</a:t>
            </a:r>
            <a:endParaRPr lang="en-US" dirty="0"/>
          </a:p>
        </p:txBody>
      </p:sp>
      <p:sp>
        <p:nvSpPr>
          <p:cNvPr id="3" name="Content Placeholder 2"/>
          <p:cNvSpPr>
            <a:spLocks noGrp="1"/>
          </p:cNvSpPr>
          <p:nvPr>
            <p:ph sz="quarter" idx="1"/>
          </p:nvPr>
        </p:nvSpPr>
        <p:spPr/>
        <p:txBody>
          <a:bodyPr>
            <a:normAutofit lnSpcReduction="10000"/>
          </a:bodyPr>
          <a:lstStyle/>
          <a:p>
            <a:r>
              <a:rPr lang="en-US" b="1" dirty="0" smtClean="0"/>
              <a:t>Requires </a:t>
            </a:r>
            <a:r>
              <a:rPr lang="en-US" b="1" dirty="0"/>
              <a:t>visual perception, organization and reasoning with visually presented, nonverbal material to solve the kinds of problems that are NOT school taught.</a:t>
            </a:r>
            <a:br>
              <a:rPr lang="en-US" b="1" dirty="0"/>
            </a:br>
            <a:r>
              <a:rPr lang="en-US" b="1" dirty="0"/>
              <a:t>The Block design also requires spatial processing, visual-motor coordination and the ability to apply all skills in a quick, efficient manner. The highest scores reflect both accurate and very quick responses. </a:t>
            </a:r>
            <a:br>
              <a:rPr lang="en-US" b="1" dirty="0"/>
            </a:br>
            <a:r>
              <a:rPr lang="en-US" b="1" dirty="0"/>
              <a:t>Picture Concepts score may differ from these other subtest because of the effect of language on the performance. </a:t>
            </a:r>
            <a:endParaRPr lang="en-US" dirty="0" smtClean="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Working Memory Index (WMI):</a:t>
            </a:r>
            <a:endParaRPr lang="en-US" dirty="0"/>
          </a:p>
        </p:txBody>
      </p:sp>
      <p:sp>
        <p:nvSpPr>
          <p:cNvPr id="3" name="Content Placeholder 2"/>
          <p:cNvSpPr>
            <a:spLocks noGrp="1"/>
          </p:cNvSpPr>
          <p:nvPr>
            <p:ph sz="quarter" idx="1"/>
          </p:nvPr>
        </p:nvSpPr>
        <p:spPr/>
        <p:txBody>
          <a:bodyPr>
            <a:normAutofit/>
          </a:bodyPr>
          <a:lstStyle/>
          <a:p>
            <a:r>
              <a:rPr lang="en-US" b="1" dirty="0" smtClean="0"/>
              <a:t>Requires </a:t>
            </a:r>
            <a:r>
              <a:rPr lang="en-US" b="1" dirty="0"/>
              <a:t>working memory processes applied to the manipulation of orally presented verbal sequences.  </a:t>
            </a:r>
            <a:r>
              <a:rPr lang="en-US" b="1" dirty="0" smtClean="0"/>
              <a:t>The </a:t>
            </a:r>
            <a:r>
              <a:rPr lang="en-US" b="1" dirty="0"/>
              <a:t>ability to temporarily retain information in memory, by performing some operation or manipulation with it, and produce a result.  Involves attention, concentration, mental control, reasoning.  Essential component of other cognitive higher order progresses.   Closely related to achievement  and  learning (LD students frequently affected). </a:t>
            </a:r>
            <a:r>
              <a:rPr lang="en-US" dirty="0" smtClean="0"/>
              <a:t/>
            </a:r>
            <a:br>
              <a:rPr lang="en-US" dirty="0" smtClean="0"/>
            </a:b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Processing Speed Index (PSI):</a:t>
            </a:r>
            <a:endParaRPr lang="en-US" dirty="0"/>
          </a:p>
        </p:txBody>
      </p:sp>
      <p:sp>
        <p:nvSpPr>
          <p:cNvPr id="3" name="Content Placeholder 2"/>
          <p:cNvSpPr>
            <a:spLocks noGrp="1"/>
          </p:cNvSpPr>
          <p:nvPr>
            <p:ph sz="quarter" idx="1"/>
          </p:nvPr>
        </p:nvSpPr>
        <p:spPr/>
        <p:txBody>
          <a:bodyPr>
            <a:normAutofit/>
          </a:bodyPr>
          <a:lstStyle/>
          <a:p>
            <a:r>
              <a:rPr lang="en-US" b="1" dirty="0" smtClean="0"/>
              <a:t>Requires </a:t>
            </a:r>
            <a:r>
              <a:rPr lang="en-US" b="1" dirty="0" smtClean="0"/>
              <a:t>visual perception and organization, visual scanning, and the efficient production of multiple motor responses.  These tasks require executive control of attention and sustained effort for a 2-minute period of time while working with simple visual material as quickly as possible.  Performance on Coding is also dependent on paired-associative learning.</a:t>
            </a:r>
            <a:endParaRPr lang="en-US" dirty="0" smtClean="0"/>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78</TotalTime>
  <Words>163</Words>
  <Application>Microsoft Office PowerPoint</Application>
  <PresentationFormat>On-screen Show (4:3)</PresentationFormat>
  <Paragraphs>30</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Equity</vt:lpstr>
      <vt:lpstr>Coteaching Cohort </vt:lpstr>
      <vt:lpstr>Agenda:</vt:lpstr>
      <vt:lpstr>Special Education Evaluation and Reevaluation Process</vt:lpstr>
      <vt:lpstr>Disability Categories</vt:lpstr>
      <vt:lpstr>Intellectual Functioning</vt:lpstr>
      <vt:lpstr>Verbal Comprehension Index (VCI):</vt:lpstr>
      <vt:lpstr>Perceptual Reasoning Index (PRI):</vt:lpstr>
      <vt:lpstr>Working Memory Index (WMI):</vt:lpstr>
      <vt:lpstr>Processing Speed Index (PSI):</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Coteaching Cohort</dc:title>
  <dc:creator>rutkowskik</dc:creator>
  <cp:lastModifiedBy>rutkowskik</cp:lastModifiedBy>
  <cp:revision>12</cp:revision>
  <dcterms:created xsi:type="dcterms:W3CDTF">2011-10-27T14:43:14Z</dcterms:created>
  <dcterms:modified xsi:type="dcterms:W3CDTF">2011-10-28T18:22:38Z</dcterms:modified>
</cp:coreProperties>
</file>